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handoutMasterIdLst>
    <p:handoutMasterId r:id="rId8"/>
  </p:handoutMasterIdLst>
  <p:sldIdLst>
    <p:sldId id="256" r:id="rId2"/>
    <p:sldId id="257" r:id="rId3"/>
    <p:sldId id="258" r:id="rId4"/>
    <p:sldId id="259" r:id="rId5"/>
    <p:sldId id="260" r:id="rId6"/>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0922BA4-9049-698D-6186-84AE44E4B1B9}"/>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(309)</a:t>
            </a:r>
          </a:p>
        </p:txBody>
      </p:sp>
      <p:sp>
        <p:nvSpPr>
          <p:cNvPr id="3" name="Date Placeholder 2">
            <a:extLst>
              <a:ext uri="{FF2B5EF4-FFF2-40B4-BE49-F238E27FC236}">
                <a16:creationId xmlns:a16="http://schemas.microsoft.com/office/drawing/2014/main" id="{ABD68C2D-6AF6-3AFA-CE4D-76E551EE3B58}"/>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5/11/2022 pm</a:t>
            </a:r>
          </a:p>
        </p:txBody>
      </p:sp>
      <p:sp>
        <p:nvSpPr>
          <p:cNvPr id="4" name="Footer Placeholder 3">
            <a:extLst>
              <a:ext uri="{FF2B5EF4-FFF2-40B4-BE49-F238E27FC236}">
                <a16:creationId xmlns:a16="http://schemas.microsoft.com/office/drawing/2014/main" id="{9FDB887D-3D0A-86F6-6D83-06D429A944EB}"/>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EC46F51C-44BC-899C-B975-48367A3E4F18}"/>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B1F0A5C1-4A89-4099-84D6-282332D15C35}"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672745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Life Of Christ (309)</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5/11/2022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Randy Childs</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2259AE81-B26B-49A1-B53D-E0DE6C5D3079}" type="slidenum">
              <a:rPr lang="en-US" smtClean="0"/>
              <a:t>‹#›</a:t>
            </a:fld>
            <a:endParaRPr lang="en-US"/>
          </a:p>
        </p:txBody>
      </p:sp>
    </p:spTree>
    <p:extLst>
      <p:ext uri="{BB962C8B-B14F-4D97-AF65-F5344CB8AC3E}">
        <p14:creationId xmlns:p14="http://schemas.microsoft.com/office/powerpoint/2010/main" val="375598782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405014383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3476340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2237186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262647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35320040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2276958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3611197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2320459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1508440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2110925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459EA312-A471-4662-8F70-869A8BB428A1}" type="datetimeFigureOut">
              <a:rPr lang="en-US" smtClean="0"/>
              <a:t>5/13/2022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1178220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59EA312-A471-4662-8F70-869A8BB428A1}" type="datetimeFigureOut">
              <a:rPr lang="en-US" smtClean="0"/>
              <a:t>5/13/2022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CC0ECBC-5F52-4E47-BB20-003742F21BAC}" type="slidenum">
              <a:rPr lang="en-US" smtClean="0"/>
              <a:t>‹#›</a:t>
            </a:fld>
            <a:endParaRPr lang="en-US"/>
          </a:p>
        </p:txBody>
      </p:sp>
    </p:spTree>
    <p:extLst>
      <p:ext uri="{BB962C8B-B14F-4D97-AF65-F5344CB8AC3E}">
        <p14:creationId xmlns:p14="http://schemas.microsoft.com/office/powerpoint/2010/main" val="40833021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478FFA0-458E-48D9-A71D-C2742E189E79}"/>
              </a:ext>
            </a:extLst>
          </p:cNvPr>
          <p:cNvSpPr>
            <a:spLocks noGrp="1"/>
          </p:cNvSpPr>
          <p:nvPr>
            <p:ph type="subTitle" idx="1"/>
          </p:nvPr>
        </p:nvSpPr>
        <p:spPr>
          <a:xfrm>
            <a:off x="1295400" y="3200400"/>
            <a:ext cx="6400800" cy="492443"/>
          </a:xfrm>
        </p:spPr>
        <p:txBody>
          <a:bodyPr>
            <a:spAutoFit/>
          </a:bodyPr>
          <a:lstStyle/>
          <a:p>
            <a:r>
              <a:rPr lang="en-US" b="1" dirty="0">
                <a:solidFill>
                  <a:schemeClr val="tx1"/>
                </a:solidFill>
              </a:rPr>
              <a:t>May 11, 2022</a:t>
            </a:r>
          </a:p>
        </p:txBody>
      </p:sp>
      <p:sp>
        <p:nvSpPr>
          <p:cNvPr id="2" name="Title 1">
            <a:extLst>
              <a:ext uri="{FF2B5EF4-FFF2-40B4-BE49-F238E27FC236}">
                <a16:creationId xmlns:a16="http://schemas.microsoft.com/office/drawing/2014/main" id="{AE42251D-C054-4D5E-8145-5A15FE2C66AD}"/>
              </a:ext>
            </a:extLst>
          </p:cNvPr>
          <p:cNvSpPr>
            <a:spLocks noGrp="1"/>
          </p:cNvSpPr>
          <p:nvPr>
            <p:ph type="ctrTitle"/>
          </p:nvPr>
        </p:nvSpPr>
        <p:spPr>
          <a:xfrm>
            <a:off x="457200" y="1556139"/>
            <a:ext cx="8229600" cy="1369606"/>
          </a:xfrm>
        </p:spPr>
        <p:txBody>
          <a:bodyPr>
            <a:spAutoFit/>
          </a:bodyPr>
          <a:lstStyle/>
          <a:p>
            <a:r>
              <a:rPr lang="en-US" dirty="0">
                <a:solidFill>
                  <a:schemeClr val="bg1"/>
                </a:solidFill>
              </a:rPr>
              <a:t>Lesson Eighteen: The Rich Young Ruler</a:t>
            </a:r>
          </a:p>
        </p:txBody>
      </p:sp>
    </p:spTree>
    <p:extLst>
      <p:ext uri="{BB962C8B-B14F-4D97-AF65-F5344CB8AC3E}">
        <p14:creationId xmlns:p14="http://schemas.microsoft.com/office/powerpoint/2010/main" val="3072376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18A5E-D7E8-4FD2-9804-892F528D0C4F}"/>
              </a:ext>
            </a:extLst>
          </p:cNvPr>
          <p:cNvSpPr>
            <a:spLocks noGrp="1"/>
          </p:cNvSpPr>
          <p:nvPr>
            <p:ph type="title"/>
          </p:nvPr>
        </p:nvSpPr>
        <p:spPr>
          <a:xfrm>
            <a:off x="914400" y="251613"/>
            <a:ext cx="7772400" cy="1166025"/>
          </a:xfrm>
        </p:spPr>
        <p:txBody>
          <a:bodyPr>
            <a:spAutoFit/>
          </a:bodyPr>
          <a:lstStyle/>
          <a:p>
            <a:pPr marL="0" marR="0">
              <a:lnSpc>
                <a:spcPct val="107000"/>
              </a:lnSpc>
              <a:spcBef>
                <a:spcPts val="0"/>
              </a:spcBef>
              <a:spcAft>
                <a:spcPts val="800"/>
              </a:spcAft>
            </a:pPr>
            <a:r>
              <a:rPr lang="en-US"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Journey to Jerusalem. Concerning Divorce. (Matthew 19:1-12; Mark 10:1-12)</a:t>
            </a:r>
            <a:endParaRPr lang="en-US" sz="3200" dirty="0">
              <a:solidFill>
                <a:schemeClr val="tx1"/>
              </a:solidFill>
            </a:endParaRPr>
          </a:p>
        </p:txBody>
      </p:sp>
      <p:sp>
        <p:nvSpPr>
          <p:cNvPr id="3" name="Content Placeholder 2">
            <a:extLst>
              <a:ext uri="{FF2B5EF4-FFF2-40B4-BE49-F238E27FC236}">
                <a16:creationId xmlns:a16="http://schemas.microsoft.com/office/drawing/2014/main" id="{1C1496AA-853E-439E-AD36-6BCCCC294F0D}"/>
              </a:ext>
            </a:extLst>
          </p:cNvPr>
          <p:cNvSpPr>
            <a:spLocks noGrp="1"/>
          </p:cNvSpPr>
          <p:nvPr>
            <p:ph sz="quarter" idx="1"/>
          </p:nvPr>
        </p:nvSpPr>
        <p:spPr>
          <a:xfrm>
            <a:off x="187569" y="1447799"/>
            <a:ext cx="8792308" cy="4555093"/>
          </a:xfrm>
        </p:spPr>
        <p:txBody>
          <a:bodyPr wrap="square">
            <a:spAutoFit/>
          </a:bodyPr>
          <a:lstStyle/>
          <a:p>
            <a:pPr marL="514350" indent="-514350">
              <a:buClr>
                <a:schemeClr val="tx1"/>
              </a:buClr>
              <a:buSzPct val="100000"/>
              <a:buAutoNum type="arabicPeriod"/>
            </a:pPr>
            <a:r>
              <a:rPr lang="en-US" sz="2800" dirty="0"/>
              <a:t>Why did the Pharisees ask Jesus if it was lawful for a man to put away his wife for every cause? What was His response?</a:t>
            </a:r>
            <a:br>
              <a:rPr lang="en-US" sz="2800" dirty="0"/>
            </a:br>
            <a:endParaRPr lang="en-US" sz="2800" dirty="0"/>
          </a:p>
          <a:p>
            <a:pPr marL="514350" indent="-514350">
              <a:buClr>
                <a:schemeClr val="tx1"/>
              </a:buClr>
              <a:buSzPct val="100000"/>
              <a:buAutoNum type="arabicPeriod"/>
            </a:pPr>
            <a:r>
              <a:rPr lang="en-US" sz="2800" dirty="0"/>
              <a:t>After receiving an answer from Jesus, what did the Pharisees then ask Him in regard to divorce? What was His reply? Explain the meaning of Jesus’ reply.</a:t>
            </a:r>
            <a:br>
              <a:rPr lang="en-US" sz="2800" dirty="0"/>
            </a:br>
            <a:endParaRPr lang="en-US" sz="2800" dirty="0"/>
          </a:p>
          <a:p>
            <a:pPr marL="514350" indent="-514350">
              <a:buClr>
                <a:schemeClr val="tx1"/>
              </a:buClr>
              <a:buSzPct val="100000"/>
              <a:buAutoNum type="arabicPeriod"/>
            </a:pPr>
            <a:r>
              <a:rPr lang="en-US" sz="2800" dirty="0"/>
              <a:t>If one puts away his wife for any cause other than fornication (sexual immorality) and marries another, of what sin is he guilty? Who else is guilty of that same sin? Explain.</a:t>
            </a:r>
          </a:p>
        </p:txBody>
      </p:sp>
    </p:spTree>
    <p:extLst>
      <p:ext uri="{BB962C8B-B14F-4D97-AF65-F5344CB8AC3E}">
        <p14:creationId xmlns:p14="http://schemas.microsoft.com/office/powerpoint/2010/main" val="1538492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739F8-DA6A-4246-AC47-70F03AE6692C}"/>
              </a:ext>
            </a:extLst>
          </p:cNvPr>
          <p:cNvSpPr>
            <a:spLocks noGrp="1"/>
          </p:cNvSpPr>
          <p:nvPr>
            <p:ph type="title"/>
          </p:nvPr>
        </p:nvSpPr>
        <p:spPr>
          <a:xfrm>
            <a:off x="190500" y="274638"/>
            <a:ext cx="8953500" cy="1143000"/>
          </a:xfrm>
        </p:spPr>
        <p:txBody>
          <a:bodyPr/>
          <a:lstStyle/>
          <a:p>
            <a:pPr marL="0" marR="0">
              <a:lnSpc>
                <a:spcPct val="107000"/>
              </a:lnSpc>
              <a:spcBef>
                <a:spcPts val="0"/>
              </a:spcBef>
              <a:spcAft>
                <a:spcPts val="800"/>
              </a:spcAft>
            </a:pPr>
            <a:r>
              <a:rPr lang="en-US"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Blessing Children. Concerning Childlikeness. (Matthew 19:13-15; Mark 10:13-16; Luke 18:15-17)</a:t>
            </a:r>
            <a:endParaRPr lang="en-US" sz="3200" dirty="0">
              <a:solidFill>
                <a:schemeClr val="tx1"/>
              </a:solidFill>
            </a:endParaRPr>
          </a:p>
        </p:txBody>
      </p:sp>
      <p:sp>
        <p:nvSpPr>
          <p:cNvPr id="3" name="Content Placeholder 2">
            <a:extLst>
              <a:ext uri="{FF2B5EF4-FFF2-40B4-BE49-F238E27FC236}">
                <a16:creationId xmlns:a16="http://schemas.microsoft.com/office/drawing/2014/main" id="{545E3192-A5C6-4249-A303-CCD5AFAF9CA9}"/>
              </a:ext>
            </a:extLst>
          </p:cNvPr>
          <p:cNvSpPr>
            <a:spLocks noGrp="1"/>
          </p:cNvSpPr>
          <p:nvPr>
            <p:ph sz="quarter" idx="1"/>
          </p:nvPr>
        </p:nvSpPr>
        <p:spPr>
          <a:xfrm>
            <a:off x="476250" y="1643182"/>
            <a:ext cx="8210550" cy="2754600"/>
          </a:xfrm>
        </p:spPr>
        <p:txBody>
          <a:bodyPr>
            <a:spAutoFit/>
          </a:bodyPr>
          <a:lstStyle/>
          <a:p>
            <a:pPr marL="514350" indent="-514350">
              <a:buClr>
                <a:schemeClr val="tx1"/>
              </a:buClr>
              <a:buSzPct val="100000"/>
              <a:buFont typeface="+mj-lt"/>
              <a:buAutoNum type="arabicPeriod" startAt="4"/>
            </a:pPr>
            <a:r>
              <a:rPr lang="en-US" sz="2800" dirty="0"/>
              <a:t>Why were little children brought to Jesus on this occasion? What was the reaction of His disciples? What was Jesus’ response to His disciples?</a:t>
            </a:r>
            <a:br>
              <a:rPr lang="en-US" sz="2800" dirty="0"/>
            </a:br>
            <a:endParaRPr lang="en-US" sz="2800" dirty="0"/>
          </a:p>
          <a:p>
            <a:pPr marL="514350" indent="-514350">
              <a:buClr>
                <a:schemeClr val="tx1"/>
              </a:buClr>
              <a:buSzPct val="100000"/>
              <a:buFont typeface="+mj-lt"/>
              <a:buAutoNum type="arabicPeriod" startAt="4"/>
            </a:pPr>
            <a:r>
              <a:rPr lang="en-US" sz="2800" dirty="0"/>
              <a:t>What lesson does Jesus teach using the little children as His example?</a:t>
            </a:r>
          </a:p>
        </p:txBody>
      </p:sp>
    </p:spTree>
    <p:extLst>
      <p:ext uri="{BB962C8B-B14F-4D97-AF65-F5344CB8AC3E}">
        <p14:creationId xmlns:p14="http://schemas.microsoft.com/office/powerpoint/2010/main" val="699283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3232A-71A6-45E9-895F-F0D8C0BE80B8}"/>
              </a:ext>
            </a:extLst>
          </p:cNvPr>
          <p:cNvSpPr>
            <a:spLocks noGrp="1"/>
          </p:cNvSpPr>
          <p:nvPr>
            <p:ph type="title"/>
          </p:nvPr>
        </p:nvSpPr>
        <p:spPr>
          <a:xfrm>
            <a:off x="285750" y="82663"/>
            <a:ext cx="8648700" cy="1498487"/>
          </a:xfrm>
        </p:spPr>
        <p:txBody>
          <a:bodyPr>
            <a:spAutoFit/>
          </a:bodyPr>
          <a:lstStyle/>
          <a:p>
            <a:pPr marL="0" marR="0">
              <a:lnSpc>
                <a:spcPct val="107000"/>
              </a:lnSpc>
              <a:spcBef>
                <a:spcPts val="0"/>
              </a:spcBef>
              <a:spcAft>
                <a:spcPts val="800"/>
              </a:spcAft>
            </a:pPr>
            <a:r>
              <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Rich Ruler. Peril of Riches. The Reward of Sacrifice. The Parable of the Laborers in the Vineyard. </a:t>
            </a:r>
            <a:br>
              <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US" sz="2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(Matthew 19:16-20:16; Mark 10:32-45; Luke 18:18-30)</a:t>
            </a:r>
            <a:endParaRPr lang="en-US" sz="2800" dirty="0">
              <a:solidFill>
                <a:schemeClr val="tx1"/>
              </a:solidFill>
            </a:endParaRPr>
          </a:p>
        </p:txBody>
      </p:sp>
      <p:sp>
        <p:nvSpPr>
          <p:cNvPr id="3" name="Content Placeholder 2">
            <a:extLst>
              <a:ext uri="{FF2B5EF4-FFF2-40B4-BE49-F238E27FC236}">
                <a16:creationId xmlns:a16="http://schemas.microsoft.com/office/drawing/2014/main" id="{82510490-D794-41D8-A939-6D59030415D3}"/>
              </a:ext>
            </a:extLst>
          </p:cNvPr>
          <p:cNvSpPr>
            <a:spLocks noGrp="1"/>
          </p:cNvSpPr>
          <p:nvPr>
            <p:ph sz="quarter" idx="1"/>
          </p:nvPr>
        </p:nvSpPr>
        <p:spPr>
          <a:xfrm>
            <a:off x="156308" y="1704975"/>
            <a:ext cx="8839200" cy="5062924"/>
          </a:xfrm>
        </p:spPr>
        <p:txBody>
          <a:bodyPr wrap="square">
            <a:spAutoFit/>
          </a:bodyPr>
          <a:lstStyle/>
          <a:p>
            <a:pPr marL="514350" indent="-514350">
              <a:buClr>
                <a:schemeClr val="tx1"/>
              </a:buClr>
              <a:buSzPct val="100000"/>
              <a:buFont typeface="+mj-lt"/>
              <a:buAutoNum type="arabicPeriod" startAt="6"/>
            </a:pPr>
            <a:r>
              <a:rPr lang="en-US" sz="2800" dirty="0"/>
              <a:t>Briefly summarize what took place when the rich young ruler came to Jesus.</a:t>
            </a:r>
            <a:br>
              <a:rPr lang="en-US" sz="2800" dirty="0"/>
            </a:br>
            <a:endParaRPr lang="en-US" sz="2800" dirty="0"/>
          </a:p>
          <a:p>
            <a:pPr marL="514350" indent="-514350">
              <a:buClr>
                <a:schemeClr val="tx1"/>
              </a:buClr>
              <a:buSzPct val="100000"/>
              <a:buFont typeface="+mj-lt"/>
              <a:buAutoNum type="arabicPeriod" startAt="6"/>
            </a:pPr>
            <a:r>
              <a:rPr lang="en-US" sz="2800" dirty="0"/>
              <a:t>For whom, according to Jesus, is it difficult to go to heaven? Why? What illustration did He use to show how difficult it is?</a:t>
            </a:r>
            <a:br>
              <a:rPr lang="en-US" sz="2800" dirty="0"/>
            </a:br>
            <a:endParaRPr lang="en-US" sz="2800" dirty="0"/>
          </a:p>
          <a:p>
            <a:pPr marL="514350" indent="-514350">
              <a:buClr>
                <a:schemeClr val="tx1"/>
              </a:buClr>
              <a:buSzPct val="100000"/>
              <a:buFont typeface="+mj-lt"/>
              <a:buAutoNum type="arabicPeriod" startAt="6"/>
            </a:pPr>
            <a:r>
              <a:rPr lang="en-US" sz="2800" dirty="0"/>
              <a:t>What did Jesus say would be the reward of those who had left all to follow Him?</a:t>
            </a:r>
            <a:br>
              <a:rPr lang="en-US" sz="2800" dirty="0"/>
            </a:br>
            <a:endParaRPr lang="en-US" sz="2800" dirty="0"/>
          </a:p>
          <a:p>
            <a:pPr marL="514350" indent="-514350">
              <a:buClr>
                <a:schemeClr val="tx1"/>
              </a:buClr>
              <a:buSzPct val="100000"/>
              <a:buFont typeface="+mj-lt"/>
              <a:buAutoNum type="arabicPeriod" startAt="6"/>
            </a:pPr>
            <a:r>
              <a:rPr lang="en-US" sz="2800" dirty="0"/>
              <a:t>Briefly summarize the parable of the laborers in the vineyard. What is its main lesson?</a:t>
            </a:r>
          </a:p>
        </p:txBody>
      </p:sp>
    </p:spTree>
    <p:extLst>
      <p:ext uri="{BB962C8B-B14F-4D97-AF65-F5344CB8AC3E}">
        <p14:creationId xmlns:p14="http://schemas.microsoft.com/office/powerpoint/2010/main" val="4017574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5D74C-2088-4CFB-AA79-67E270504D22}"/>
              </a:ext>
            </a:extLst>
          </p:cNvPr>
          <p:cNvSpPr>
            <a:spLocks noGrp="1"/>
          </p:cNvSpPr>
          <p:nvPr>
            <p:ph type="title"/>
          </p:nvPr>
        </p:nvSpPr>
        <p:spPr>
          <a:xfrm>
            <a:off x="238125" y="281775"/>
            <a:ext cx="8810625" cy="1166025"/>
          </a:xfrm>
        </p:spPr>
        <p:txBody>
          <a:bodyPr>
            <a:spAutoFit/>
          </a:bodyPr>
          <a:lstStyle/>
          <a:p>
            <a:pPr marL="0" marR="0">
              <a:lnSpc>
                <a:spcPct val="107000"/>
              </a:lnSpc>
              <a:spcBef>
                <a:spcPts val="0"/>
              </a:spcBef>
              <a:spcAft>
                <a:spcPts val="800"/>
              </a:spcAft>
            </a:pPr>
            <a:r>
              <a:rPr lang="en-US" sz="3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Foretelling His Passion. Rebuking Ambition (Matthew 20:17-28; Mark 10:32-45; Luke 18:31-34)</a:t>
            </a:r>
            <a:endParaRPr lang="en-US" sz="3200" dirty="0">
              <a:solidFill>
                <a:schemeClr val="tx1"/>
              </a:solidFill>
            </a:endParaRPr>
          </a:p>
        </p:txBody>
      </p:sp>
      <p:sp>
        <p:nvSpPr>
          <p:cNvPr id="3" name="Content Placeholder 2">
            <a:extLst>
              <a:ext uri="{FF2B5EF4-FFF2-40B4-BE49-F238E27FC236}">
                <a16:creationId xmlns:a16="http://schemas.microsoft.com/office/drawing/2014/main" id="{AD894AC6-1E47-4284-B03C-017C6EDA8040}"/>
              </a:ext>
            </a:extLst>
          </p:cNvPr>
          <p:cNvSpPr>
            <a:spLocks noGrp="1"/>
          </p:cNvSpPr>
          <p:nvPr>
            <p:ph sz="quarter" idx="1"/>
          </p:nvPr>
        </p:nvSpPr>
        <p:spPr>
          <a:xfrm>
            <a:off x="457200" y="1627553"/>
            <a:ext cx="8229600" cy="2831544"/>
          </a:xfrm>
        </p:spPr>
        <p:txBody>
          <a:bodyPr>
            <a:spAutoFit/>
          </a:bodyPr>
          <a:lstStyle/>
          <a:p>
            <a:pPr marL="514350" indent="-514350">
              <a:buClr>
                <a:schemeClr val="tx1"/>
              </a:buClr>
              <a:buSzPct val="100000"/>
              <a:buFont typeface="+mj-lt"/>
              <a:buAutoNum type="arabicPeriod" startAt="10"/>
            </a:pPr>
            <a:r>
              <a:rPr lang="en-US" sz="2800" dirty="0"/>
              <a:t>What did Jesus say would happen to Him in Jerusalem?</a:t>
            </a:r>
            <a:br>
              <a:rPr lang="en-US" sz="2800" dirty="0"/>
            </a:br>
            <a:endParaRPr lang="en-US" sz="2800" dirty="0"/>
          </a:p>
          <a:p>
            <a:pPr marL="514350" indent="-514350">
              <a:buClr>
                <a:schemeClr val="tx1"/>
              </a:buClr>
              <a:buSzPct val="100000"/>
              <a:buFont typeface="+mj-lt"/>
              <a:buAutoNum type="arabicPeriod" startAt="10"/>
            </a:pPr>
            <a:r>
              <a:rPr lang="en-US" sz="2800" dirty="0"/>
              <a:t>What request was made of Jesus by James and John and their mother? What was His response to them?</a:t>
            </a:r>
            <a:br>
              <a:rPr lang="en-US" sz="2800" dirty="0"/>
            </a:br>
            <a:endParaRPr lang="en-US" sz="2800" dirty="0"/>
          </a:p>
          <a:p>
            <a:pPr marL="514350" indent="-514350">
              <a:buClr>
                <a:schemeClr val="tx1"/>
              </a:buClr>
              <a:buSzPct val="100000"/>
              <a:buFont typeface="+mj-lt"/>
              <a:buAutoNum type="arabicPeriod" startAt="10"/>
            </a:pPr>
            <a:r>
              <a:rPr lang="en-US" sz="2800" dirty="0"/>
              <a:t>What makes one great in the kingdom of heaven?</a:t>
            </a:r>
          </a:p>
        </p:txBody>
      </p:sp>
    </p:spTree>
    <p:extLst>
      <p:ext uri="{BB962C8B-B14F-4D97-AF65-F5344CB8AC3E}">
        <p14:creationId xmlns:p14="http://schemas.microsoft.com/office/powerpoint/2010/main" val="59951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69</TotalTime>
  <Words>356</Words>
  <Application>Microsoft Office PowerPoint</Application>
  <PresentationFormat>On-screen Show (4:3)</PresentationFormat>
  <Paragraphs>18</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Franklin Gothic Book</vt:lpstr>
      <vt:lpstr>Perpetua</vt:lpstr>
      <vt:lpstr>Tahoma</vt:lpstr>
      <vt:lpstr>Wingdings 2</vt:lpstr>
      <vt:lpstr>Theme10</vt:lpstr>
      <vt:lpstr>Lesson Eighteen: The Rich Young Ruler</vt:lpstr>
      <vt:lpstr>Journey to Jerusalem. Concerning Divorce. (Matthew 19:1-12; Mark 10:1-12)</vt:lpstr>
      <vt:lpstr>Blessing Children. Concerning Childlikeness. (Matthew 19:13-15; Mark 10:13-16; Luke 18:15-17)</vt:lpstr>
      <vt:lpstr>The Rich Ruler. Peril of Riches. The Reward of Sacrifice. The Parable of the Laborers in the Vineyard.  (Matthew 19:16-20:16; Mark 10:32-45; Luke 18:18-30)</vt:lpstr>
      <vt:lpstr>Foretelling His Passion. Rebuking Ambition (Matthew 20:17-28; Mark 10:32-45; Luke 18:31-34)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Eighteen: The Rich Young Ruler</dc:title>
  <dc:creator>mgalloway2715@gmail.com</dc:creator>
  <cp:keywords>Unrestricted</cp:keywords>
  <cp:lastModifiedBy>Richard Lidh</cp:lastModifiedBy>
  <cp:revision>11</cp:revision>
  <cp:lastPrinted>2022-05-13T18:54:52Z</cp:lastPrinted>
  <dcterms:created xsi:type="dcterms:W3CDTF">2022-04-21T23:52:48Z</dcterms:created>
  <dcterms:modified xsi:type="dcterms:W3CDTF">2022-05-13T18:55:21Z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LADC\rlidh</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false</vt:bool>
  </property>
  <property fmtid="{D5CDD505-2E9C-101B-9397-08002B2CF9AE}" pid="9" name="Allow Footer Overwrite">
    <vt:bool>false</vt:bool>
  </property>
  <property fmtid="{D5CDD505-2E9C-101B-9397-08002B2CF9AE}" pid="10" name="Multiple Selected">
    <vt:lpwstr>-1</vt:lpwstr>
  </property>
  <property fmtid="{D5CDD505-2E9C-101B-9397-08002B2CF9AE}" pid="11" name="SIPLongWording">
    <vt:lpwstr>_x000d_
_x000d_
</vt:lpwstr>
  </property>
  <property fmtid="{D5CDD505-2E9C-101B-9397-08002B2CF9AE}" pid="12" name="ExpCountry">
    <vt:lpwstr/>
  </property>
  <property fmtid="{D5CDD505-2E9C-101B-9397-08002B2CF9AE}" pid="13" name="TextBoxAndDropdownValues">
    <vt:lpwstr/>
  </property>
</Properties>
</file>